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76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96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6200F1-87F7-43A7-A264-EF21D7D48F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5DA8DF9-BF01-4C1F-9194-8C56D1024F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CCBD122-29C0-433C-AEE3-1430B3DA3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83C27-8682-403D-980E-75A4AD1AD404}" type="datetimeFigureOut">
              <a:rPr lang="pt-BR" smtClean="0"/>
              <a:t>20/09/2021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757CDFC-5564-44C6-97F7-73C8949CA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A6A8EC2-5126-4E2A-A4E0-1E66EB023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8DA4B-4B01-4240-9C9F-F2AA741E91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6163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8AF4BA-5F7A-4756-9F03-825272727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FDA2ACA-92C8-4D52-8B7C-2B0274C1A9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86B7E18-DE4C-446E-8C9B-857FA537E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83C27-8682-403D-980E-75A4AD1AD404}" type="datetimeFigureOut">
              <a:rPr lang="pt-BR" smtClean="0"/>
              <a:t>20/09/2021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B79F5AD-46B0-4604-998A-B8CD72BC1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F0B3155-2836-4683-A688-AA715C9CF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8DA4B-4B01-4240-9C9F-F2AA741E91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3915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CF56B3B-CC83-4CED-A204-13318C640C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603EBAA-38A2-44D7-A83B-58B1AC5175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D923919-83CC-440B-A485-A88F3EC1E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83C27-8682-403D-980E-75A4AD1AD404}" type="datetimeFigureOut">
              <a:rPr lang="pt-BR" smtClean="0"/>
              <a:t>20/09/2021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D0257F3-6C31-4344-9C0A-12B2DF755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49CB2FE-EC6D-4601-9344-6024304A2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8DA4B-4B01-4240-9C9F-F2AA741E91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4713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832C57-95C3-485D-AD50-F867ED378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4882BDB-5283-40EA-B860-1FB5BE47A5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3DB72C7-375C-44DD-AAB5-B9107B11A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83C27-8682-403D-980E-75A4AD1AD404}" type="datetimeFigureOut">
              <a:rPr lang="pt-BR" smtClean="0"/>
              <a:t>20/09/2021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B5A636C-23AE-49E0-9B46-7084852D8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93BA80F-F37C-41DA-8EF9-7A4A15215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8DA4B-4B01-4240-9C9F-F2AA741E91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1188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B0C5BC-8706-449E-9F4F-76E14FBB1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37E1AAD-9E64-40DC-8650-9F7CD6F816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B5D964D-6D91-47C8-BB3B-0486DE02D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83C27-8682-403D-980E-75A4AD1AD404}" type="datetimeFigureOut">
              <a:rPr lang="pt-BR" smtClean="0"/>
              <a:t>20/09/2021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600B39D-F622-4F44-88EE-FF6B36E53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449DD7C-53A0-40CF-B478-F85D29D55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8DA4B-4B01-4240-9C9F-F2AA741E91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2783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3C2E98-C5DF-44F8-BE03-A02EEAD9D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D7191B6-D12B-40FF-A769-6BF337967F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AF6B249-8FBF-4D4D-92E0-1C6ACDEE34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2B726A4-D707-49E7-9216-1F347DEE3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83C27-8682-403D-980E-75A4AD1AD404}" type="datetimeFigureOut">
              <a:rPr lang="pt-BR" smtClean="0"/>
              <a:t>20/09/2021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C2E1BC5-0C22-4EF5-92A9-73953FF14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F003E3E-8043-4164-9569-CCABC8650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8DA4B-4B01-4240-9C9F-F2AA741E91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132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0E60C0-26DD-42ED-8FEA-2BFAFF58D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A50673B-077E-485F-AE23-C190889A3D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41F32C7-138A-4179-B00A-62DF798E25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B62AAA9-F303-4FAC-8C98-94CFA19F37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49D9F3BA-D225-4838-B334-BEB79FF99D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DE13D316-B543-4576-A137-A78EE0E74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83C27-8682-403D-980E-75A4AD1AD404}" type="datetimeFigureOut">
              <a:rPr lang="pt-BR" smtClean="0"/>
              <a:t>20/09/2021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923AFD0-74D1-4102-BC77-3D393C55C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CF12618-C57C-405D-B0A7-77B9CF60D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8DA4B-4B01-4240-9C9F-F2AA741E91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6572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B0CC65-79C8-4F07-86AD-3522FA346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9230ADA-B445-4A27-84E0-27169CE2B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83C27-8682-403D-980E-75A4AD1AD404}" type="datetimeFigureOut">
              <a:rPr lang="pt-BR" smtClean="0"/>
              <a:t>20/09/2021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04D85E1-5FC4-4913-9CAB-3EBE7228A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7E8533A-E8DB-4F38-8B52-657982668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8DA4B-4B01-4240-9C9F-F2AA741E91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8787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B29D968E-599B-4C67-BCD7-727C177A9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83C27-8682-403D-980E-75A4AD1AD404}" type="datetimeFigureOut">
              <a:rPr lang="pt-BR" smtClean="0"/>
              <a:t>20/09/2021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4C1039A-A6B0-4AEF-BAE0-3195A7488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33AB922-61B1-4A8F-AEBC-307BA2775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8DA4B-4B01-4240-9C9F-F2AA741E91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3604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2A9BFE-D28B-4786-BB1A-8D32037A3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1A5BE84-6E2E-44FA-AFDA-EF664FFEDF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480FEEF-013F-4D37-905F-430627C5BD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66442FC-38C5-4D04-9381-113A60485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83C27-8682-403D-980E-75A4AD1AD404}" type="datetimeFigureOut">
              <a:rPr lang="pt-BR" smtClean="0"/>
              <a:t>20/09/2021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151C995-E557-4C7D-AF09-7831C8FFA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2F54AB8-9CCA-45AD-9EB7-B05375A2A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8DA4B-4B01-4240-9C9F-F2AA741E91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8459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42E9D7-57C5-489F-8C14-8E62097DE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F3C3C68-5CF7-4289-BEF4-70E4FECB59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964BFF3-15F4-4619-8BFD-2441E5A027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13396C7-8598-440A-905B-4440BE04D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83C27-8682-403D-980E-75A4AD1AD404}" type="datetimeFigureOut">
              <a:rPr lang="pt-BR" smtClean="0"/>
              <a:t>20/09/2021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B3A95D0-0C50-4856-BC96-149D931E1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385E15B-1B59-4D87-9520-7555AD198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8DA4B-4B01-4240-9C9F-F2AA741E91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9353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38364F95-4607-4845-952A-186445E60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D853B9D-A85A-4F43-9ED7-4A6F308227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0E7B167-861C-4C45-A051-26C78B24CC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383C27-8682-403D-980E-75A4AD1AD404}" type="datetimeFigureOut">
              <a:rPr lang="pt-BR" smtClean="0"/>
              <a:t>20/09/2021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B36D306-E8AF-4D05-8099-3049365BC1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1CFD408-331B-4037-B709-2197FD11F5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8DA4B-4B01-4240-9C9F-F2AA741E91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2142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hyperlink" Target="mailto:tp@famed.ufal.br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hyperlink" Target="https://doi.org/10.1590/1981-52712015v43n4rb20190018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hyperlink" Target="https://website.abem-educmed.org.br/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hyperlink" Target="https://safeexambrowser.org/download_en.html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>
            <a:extLst>
              <a:ext uri="{FF2B5EF4-FFF2-40B4-BE49-F238E27FC236}">
                <a16:creationId xmlns:a16="http://schemas.microsoft.com/office/drawing/2014/main" id="{84AF84C5-9907-4553-8B3E-C0ACF3F308E2}"/>
              </a:ext>
            </a:extLst>
          </p:cNvPr>
          <p:cNvSpPr txBox="1"/>
          <p:nvPr/>
        </p:nvSpPr>
        <p:spPr>
          <a:xfrm>
            <a:off x="820266" y="2652852"/>
            <a:ext cx="10059848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4000" b="1" i="0" u="none" strike="noStrike" baseline="0" dirty="0">
                <a:solidFill>
                  <a:schemeClr val="accent6">
                    <a:lumMod val="50000"/>
                  </a:schemeClr>
                </a:solidFill>
              </a:rPr>
              <a:t>TESTE </a:t>
            </a:r>
            <a:r>
              <a:rPr lang="pt-BR" sz="4000" b="1" dirty="0">
                <a:solidFill>
                  <a:schemeClr val="accent6">
                    <a:lumMod val="50000"/>
                  </a:schemeClr>
                </a:solidFill>
              </a:rPr>
              <a:t>DE</a:t>
            </a:r>
            <a:r>
              <a:rPr lang="pt-BR" sz="4000" b="1" i="0" u="none" strike="noStrike" baseline="0" dirty="0">
                <a:solidFill>
                  <a:schemeClr val="accent6">
                    <a:lumMod val="50000"/>
                  </a:schemeClr>
                </a:solidFill>
              </a:rPr>
              <a:t> PROGRESSO NACIONAL ABEM</a:t>
            </a:r>
            <a:r>
              <a:rPr lang="pt-BR" sz="4000" b="1" i="0" u="none" strike="noStrike" baseline="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pt-BR" sz="4000" b="1" i="0" u="none" strike="noStrike" baseline="0" dirty="0">
                <a:solidFill>
                  <a:schemeClr val="accent6">
                    <a:lumMod val="50000"/>
                  </a:schemeClr>
                </a:solidFill>
              </a:rPr>
              <a:t>2021</a:t>
            </a:r>
          </a:p>
          <a:p>
            <a:pPr algn="ctr">
              <a:lnSpc>
                <a:spcPct val="150000"/>
              </a:lnSpc>
            </a:pPr>
            <a:r>
              <a:rPr lang="pt-BR" sz="3600" b="1" i="0" u="none" strike="noStrike" baseline="0" dirty="0">
                <a:solidFill>
                  <a:schemeClr val="accent6">
                    <a:lumMod val="50000"/>
                  </a:schemeClr>
                </a:solidFill>
              </a:rPr>
              <a:t>06/10/2021, quarta-feira, 13h30min</a:t>
            </a:r>
          </a:p>
          <a:p>
            <a:pPr algn="l"/>
            <a:endParaRPr lang="pt-BR" sz="2000" b="1" i="1" u="none" strike="noStrike" baseline="0" dirty="0">
              <a:solidFill>
                <a:srgbClr val="262626"/>
              </a:solidFill>
            </a:endParaRPr>
          </a:p>
          <a:p>
            <a:pPr algn="l"/>
            <a:endParaRPr lang="pt-BR" sz="2000" b="1" i="1" dirty="0">
              <a:solidFill>
                <a:srgbClr val="262626"/>
              </a:solidFill>
            </a:endParaRPr>
          </a:p>
          <a:p>
            <a:pPr algn="ctr"/>
            <a:r>
              <a:rPr lang="pt-BR" sz="3600" b="1" i="1" u="none" strike="noStrike" baseline="0" dirty="0">
                <a:solidFill>
                  <a:srgbClr val="262626"/>
                </a:solidFill>
              </a:rPr>
              <a:t>Online</a:t>
            </a:r>
          </a:p>
          <a:p>
            <a:pPr algn="l"/>
            <a:endParaRPr lang="pt-BR" sz="1800" b="1" i="1" u="none" strike="noStrike" baseline="0" dirty="0">
              <a:solidFill>
                <a:srgbClr val="262626"/>
              </a:solidFill>
            </a:endParaRPr>
          </a:p>
          <a:p>
            <a:pPr algn="l"/>
            <a:endParaRPr lang="pt-BR" b="1" i="1" dirty="0">
              <a:solidFill>
                <a:srgbClr val="262626"/>
              </a:solidFill>
            </a:endParaRPr>
          </a:p>
          <a:p>
            <a:pPr algn="l"/>
            <a:endParaRPr lang="pt-BR" sz="1800" b="1" i="1" u="none" strike="noStrike" baseline="0" dirty="0">
              <a:solidFill>
                <a:srgbClr val="262626"/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F3920AD-ABB6-FB43-9D49-27B30814B8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1278" y="357941"/>
            <a:ext cx="9093200" cy="218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143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C33739FE-E7EF-4BA6-9F6B-8B275EE0316D}"/>
              </a:ext>
            </a:extLst>
          </p:cNvPr>
          <p:cNvSpPr txBox="1">
            <a:spLocks/>
          </p:cNvSpPr>
          <p:nvPr/>
        </p:nvSpPr>
        <p:spPr>
          <a:xfrm>
            <a:off x="838200" y="-3818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>
                <a:solidFill>
                  <a:srgbClr val="335A58"/>
                </a:solidFill>
                <a:latin typeface="+mn-lt"/>
              </a:rPr>
              <a:t>Como será a prova online?</a:t>
            </a:r>
            <a:endParaRPr lang="pt-BR" sz="4000" dirty="0">
              <a:latin typeface="+mn-lt"/>
            </a:endParaRPr>
          </a:p>
        </p:txBody>
      </p:sp>
      <p:sp>
        <p:nvSpPr>
          <p:cNvPr id="11" name="Espaço Reservado para Conteúdo 2">
            <a:extLst>
              <a:ext uri="{FF2B5EF4-FFF2-40B4-BE49-F238E27FC236}">
                <a16:creationId xmlns:a16="http://schemas.microsoft.com/office/drawing/2014/main" id="{B21D29D5-4AEE-4035-B543-A5E463ABC9B4}"/>
              </a:ext>
            </a:extLst>
          </p:cNvPr>
          <p:cNvSpPr txBox="1">
            <a:spLocks/>
          </p:cNvSpPr>
          <p:nvPr/>
        </p:nvSpPr>
        <p:spPr>
          <a:xfrm>
            <a:off x="838200" y="123319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3200" b="1" i="1" dirty="0"/>
              <a:t>Caso algum aluno considere que terá dificuldades de acesso a internet/computador no dia agendado, sugerimos que avisem antecipadamente a seção de graduação ou aos responsáveis pelo Teste de Progresso da sua escola para que  possam reservar computadores nas dependências da faculdade (com instalação prévia do SEB) ou identificar a melhor estratégia que viabilize a participação de todos os alunos inscritos.</a:t>
            </a:r>
            <a:endParaRPr lang="pt-BR" sz="3200" b="1" dirty="0"/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45D69938-6DB6-3C4F-B1D5-03CDDF7346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2650" y="5280073"/>
            <a:ext cx="6568582" cy="157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3283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>
            <a:extLst>
              <a:ext uri="{FF2B5EF4-FFF2-40B4-BE49-F238E27FC236}">
                <a16:creationId xmlns:a16="http://schemas.microsoft.com/office/drawing/2014/main" id="{EE6ABB61-366F-4555-A5EA-811D5634C85C}"/>
              </a:ext>
            </a:extLst>
          </p:cNvPr>
          <p:cNvSpPr txBox="1">
            <a:spLocks/>
          </p:cNvSpPr>
          <p:nvPr/>
        </p:nvSpPr>
        <p:spPr>
          <a:xfrm>
            <a:off x="838200" y="-9851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>
                <a:solidFill>
                  <a:srgbClr val="335A58"/>
                </a:solidFill>
                <a:latin typeface="+mn-lt"/>
              </a:rPr>
              <a:t>Dúvidas / Sugestões</a:t>
            </a:r>
            <a:endParaRPr lang="pt-BR" sz="4000" dirty="0">
              <a:latin typeface="+mn-lt"/>
            </a:endParaRPr>
          </a:p>
        </p:txBody>
      </p:sp>
      <p:sp>
        <p:nvSpPr>
          <p:cNvPr id="12" name="Espaço Reservado para Conteúdo 2">
            <a:extLst>
              <a:ext uri="{FF2B5EF4-FFF2-40B4-BE49-F238E27FC236}">
                <a16:creationId xmlns:a16="http://schemas.microsoft.com/office/drawing/2014/main" id="{D4C7D427-664D-4C9A-8C7B-C3AF2F4A7744}"/>
              </a:ext>
            </a:extLst>
          </p:cNvPr>
          <p:cNvSpPr txBox="1">
            <a:spLocks/>
          </p:cNvSpPr>
          <p:nvPr/>
        </p:nvSpPr>
        <p:spPr>
          <a:xfrm>
            <a:off x="321972" y="1804674"/>
            <a:ext cx="11629622" cy="18062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600" b="1" dirty="0"/>
              <a:t>Contacte a Comissão responsável pelo Teste do Progresso pelo e-mail: </a:t>
            </a:r>
            <a:r>
              <a:rPr lang="pt-BR" sz="4000" dirty="0">
                <a:hlinkClick r:id="rId2"/>
              </a:rPr>
              <a:t>tp@famed.ufal.br</a:t>
            </a:r>
            <a:endParaRPr lang="pt-BR" sz="4000" dirty="0"/>
          </a:p>
          <a:p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F56AEF83-49D2-40BB-A9D5-E288EC465667}"/>
              </a:ext>
            </a:extLst>
          </p:cNvPr>
          <p:cNvSpPr txBox="1"/>
          <p:nvPr/>
        </p:nvSpPr>
        <p:spPr>
          <a:xfrm>
            <a:off x="1919979" y="2958123"/>
            <a:ext cx="7924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0" b="1" dirty="0"/>
              <a:t>PARTICIPE!!!!!</a:t>
            </a: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0FDBE96C-294A-044D-A649-45774F5FEE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0709" y="4063504"/>
            <a:ext cx="10033091" cy="2410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260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A2E9A41A-8350-4D36-A463-9C3A904FBD85}"/>
              </a:ext>
            </a:extLst>
          </p:cNvPr>
          <p:cNvSpPr txBox="1">
            <a:spLocks/>
          </p:cNvSpPr>
          <p:nvPr/>
        </p:nvSpPr>
        <p:spPr>
          <a:xfrm>
            <a:off x="471948" y="1005530"/>
            <a:ext cx="11257794" cy="37895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2300" dirty="0">
                <a:solidFill>
                  <a:srgbClr val="000000"/>
                </a:solidFill>
              </a:rPr>
              <a:t>O Teste de Progresso (TP) é uma </a:t>
            </a:r>
            <a:r>
              <a:rPr lang="pt-BR" sz="2300" dirty="0"/>
              <a:t>estratégia de avaliação criada na Holanda e nos EUA com o propósito de verificar o ganho de conhecimento dos estudantes ao longo do curso de graduação. É a mesma prova para os seis anos. Nesta edição a prova contém 120 questões divididas nas áreas de conhecimento: Básico, Cirurgia, Clínica, Ginecologia e Obstetrícia, Pediatria e Saúde Coletiva. As questões foram selecionadas pelos consórcios que já aplicam o TP e o conteúdo contempla orientação das </a:t>
            </a:r>
            <a:r>
              <a:rPr lang="pt-BR" sz="2300" dirty="0" err="1"/>
              <a:t>DCNs</a:t>
            </a:r>
            <a:r>
              <a:rPr lang="pt-BR" sz="2300" dirty="0"/>
              <a:t> 2014 para formação do médico generalista</a:t>
            </a:r>
            <a:r>
              <a:rPr lang="pt-BR" sz="2300" dirty="0">
                <a:solidFill>
                  <a:srgbClr val="000000"/>
                </a:solidFill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pt-BR" sz="2300" dirty="0">
                <a:solidFill>
                  <a:srgbClr val="000000"/>
                </a:solidFill>
              </a:rPr>
              <a:t>Mais informações em: </a:t>
            </a:r>
            <a:r>
              <a:rPr lang="pt-BR" sz="2300" dirty="0">
                <a:solidFill>
                  <a:srgbClr val="0000FF"/>
                </a:solidFill>
                <a:hlinkClick r:id="rId2"/>
              </a:rPr>
              <a:t>https://doi.org/10.1590/1981-52712015v43n4rb20190018</a:t>
            </a:r>
            <a:endParaRPr lang="pt-BR" sz="2300" dirty="0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689DF17F-CF34-4921-8CC0-8AC4B358F43A}"/>
              </a:ext>
            </a:extLst>
          </p:cNvPr>
          <p:cNvSpPr txBox="1">
            <a:spLocks/>
          </p:cNvSpPr>
          <p:nvPr/>
        </p:nvSpPr>
        <p:spPr>
          <a:xfrm>
            <a:off x="838200" y="-38309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O que é o Teste de Progresso?</a:t>
            </a:r>
            <a:endParaRPr lang="pt-BR" sz="400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260331C4-85F6-6A47-85CB-0E1EA80A73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4112" y="5280073"/>
            <a:ext cx="6568582" cy="157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485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A2E9A41A-8350-4D36-A463-9C3A904FBD85}"/>
              </a:ext>
            </a:extLst>
          </p:cNvPr>
          <p:cNvSpPr txBox="1">
            <a:spLocks/>
          </p:cNvSpPr>
          <p:nvPr/>
        </p:nvSpPr>
        <p:spPr>
          <a:xfrm>
            <a:off x="471948" y="1005530"/>
            <a:ext cx="11257794" cy="37895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2800" dirty="0"/>
              <a:t>Em 2021 a ABEM organiza um Teste de Progresso Nacional promovendo a participação de mais de 150 Escolas associadas e inseridas nos 18 Núcleos de Teste de Progresso (Consórcios) existentes e cerca de 70 mil alunos inscritos. </a:t>
            </a:r>
          </a:p>
          <a:p>
            <a:pPr>
              <a:lnSpc>
                <a:spcPct val="150000"/>
              </a:lnSpc>
            </a:pPr>
            <a:r>
              <a:rPr lang="pt-BR" sz="2800" dirty="0"/>
              <a:t>Será a maior avaliação simultânea neste formato! 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689DF17F-CF34-4921-8CC0-8AC4B358F43A}"/>
              </a:ext>
            </a:extLst>
          </p:cNvPr>
          <p:cNvSpPr txBox="1">
            <a:spLocks/>
          </p:cNvSpPr>
          <p:nvPr/>
        </p:nvSpPr>
        <p:spPr>
          <a:xfrm>
            <a:off x="838200" y="-38309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O que é o Teste de Progresso?</a:t>
            </a:r>
            <a:endParaRPr lang="pt-BR" sz="400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BE23B067-69CA-0B44-863D-18E95B622C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4112" y="5280073"/>
            <a:ext cx="6568582" cy="157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974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>
            <a:extLst>
              <a:ext uri="{FF2B5EF4-FFF2-40B4-BE49-F238E27FC236}">
                <a16:creationId xmlns:a16="http://schemas.microsoft.com/office/drawing/2014/main" id="{22CC248C-0AAA-442F-B33C-F612F4B64CA3}"/>
              </a:ext>
            </a:extLst>
          </p:cNvPr>
          <p:cNvSpPr txBox="1">
            <a:spLocks/>
          </p:cNvSpPr>
          <p:nvPr/>
        </p:nvSpPr>
        <p:spPr>
          <a:xfrm>
            <a:off x="838200" y="-47200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>
                <a:solidFill>
                  <a:srgbClr val="335A58"/>
                </a:solidFill>
                <a:latin typeface="+mn-lt"/>
              </a:rPr>
              <a:t>Como</a:t>
            </a:r>
            <a:r>
              <a:rPr lang="pt-BR" sz="4000" b="1" dirty="0">
                <a:solidFill>
                  <a:srgbClr val="335A58"/>
                </a:solidFill>
                <a:latin typeface="Arial-BoldMT"/>
              </a:rPr>
              <a:t> é a Devolutiva?</a:t>
            </a:r>
            <a:endParaRPr lang="pt-BR" sz="4000" dirty="0"/>
          </a:p>
        </p:txBody>
      </p:sp>
      <p:sp>
        <p:nvSpPr>
          <p:cNvPr id="12" name="Espaço Reservado para Conteúdo 2">
            <a:extLst>
              <a:ext uri="{FF2B5EF4-FFF2-40B4-BE49-F238E27FC236}">
                <a16:creationId xmlns:a16="http://schemas.microsoft.com/office/drawing/2014/main" id="{9C83391C-E70B-44A0-9D44-CFFC430E2669}"/>
              </a:ext>
            </a:extLst>
          </p:cNvPr>
          <p:cNvSpPr txBox="1">
            <a:spLocks/>
          </p:cNvSpPr>
          <p:nvPr/>
        </p:nvSpPr>
        <p:spPr>
          <a:xfrm>
            <a:off x="729163" y="104674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BR" dirty="0"/>
              <a:t> Alguns dias após a prova, cada aluno terá acesso através de login individual a sua nota e ao gabarito comentado das questões entrando no link disponível no site da ABEM. Acessa também a comparação com os outros alunos de seu respectivo ano e curso e no geral das escolas. Serve de “termômetro” para saber como está seu aprendizado. A sua escola também recebe um informe de como foram seus alunos em comparação com a média das outras escolas participantes no seu respectivo Núcleo de Teste de Progresso (consórcio).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E6459992-7738-FD4D-8C66-2EF1577467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4112" y="5280073"/>
            <a:ext cx="6568582" cy="157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522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>
            <a:extLst>
              <a:ext uri="{FF2B5EF4-FFF2-40B4-BE49-F238E27FC236}">
                <a16:creationId xmlns:a16="http://schemas.microsoft.com/office/drawing/2014/main" id="{22CC248C-0AAA-442F-B33C-F612F4B64CA3}"/>
              </a:ext>
            </a:extLst>
          </p:cNvPr>
          <p:cNvSpPr txBox="1">
            <a:spLocks/>
          </p:cNvSpPr>
          <p:nvPr/>
        </p:nvSpPr>
        <p:spPr>
          <a:xfrm>
            <a:off x="838200" y="-47200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4000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FEC2648C-4AFE-42ED-919B-8FA626C5E7A4}"/>
              </a:ext>
            </a:extLst>
          </p:cNvPr>
          <p:cNvSpPr txBox="1"/>
          <p:nvPr/>
        </p:nvSpPr>
        <p:spPr>
          <a:xfrm>
            <a:off x="244184" y="11685"/>
            <a:ext cx="1148555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4000" b="1" i="0" u="none" strike="noStrike" baseline="0" dirty="0">
                <a:solidFill>
                  <a:srgbClr val="335A58"/>
                </a:solidFill>
              </a:rPr>
              <a:t>Os alunos dos primeiros anos não sabem muito...</a:t>
            </a:r>
            <a:br>
              <a:rPr lang="pt-BR" sz="4000" b="1" i="0" u="none" strike="noStrike" baseline="0" dirty="0">
                <a:solidFill>
                  <a:srgbClr val="335A58"/>
                </a:solidFill>
              </a:rPr>
            </a:br>
            <a:r>
              <a:rPr lang="pt-BR" sz="4000" b="1" i="0" u="none" strike="noStrike" baseline="0" dirty="0">
                <a:solidFill>
                  <a:srgbClr val="335A58"/>
                </a:solidFill>
              </a:rPr>
              <a:t>Por que fazer?</a:t>
            </a:r>
            <a:endParaRPr lang="pt-BR" sz="4000" dirty="0"/>
          </a:p>
        </p:txBody>
      </p:sp>
      <p:sp>
        <p:nvSpPr>
          <p:cNvPr id="10" name="Espaço Reservado para Conteúdo 2">
            <a:extLst>
              <a:ext uri="{FF2B5EF4-FFF2-40B4-BE49-F238E27FC236}">
                <a16:creationId xmlns:a16="http://schemas.microsoft.com/office/drawing/2014/main" id="{A78492E1-68F4-4A5C-A978-76174086CEE4}"/>
              </a:ext>
            </a:extLst>
          </p:cNvPr>
          <p:cNvSpPr txBox="1">
            <a:spLocks/>
          </p:cNvSpPr>
          <p:nvPr/>
        </p:nvSpPr>
        <p:spPr>
          <a:xfrm>
            <a:off x="567744" y="1271833"/>
            <a:ext cx="6489879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000" dirty="0"/>
              <a:t>Não tem problema que não saibam muito! Nem</a:t>
            </a:r>
          </a:p>
          <a:p>
            <a:pPr algn="just"/>
            <a:r>
              <a:rPr lang="pt-BR" sz="2000" dirty="0"/>
              <a:t>devem mesmo saber... O esperado é que acertem</a:t>
            </a:r>
          </a:p>
          <a:p>
            <a:pPr algn="just"/>
            <a:r>
              <a:rPr lang="pt-BR" sz="2000" dirty="0"/>
              <a:t>cerca de 20% a 30% da prova (veja figura ao lado).</a:t>
            </a:r>
          </a:p>
          <a:p>
            <a:pPr algn="just"/>
            <a:r>
              <a:rPr lang="pt-BR" sz="2000" dirty="0"/>
              <a:t>O importante é que nos anos seguintes a</a:t>
            </a:r>
          </a:p>
          <a:p>
            <a:pPr algn="just"/>
            <a:r>
              <a:rPr lang="pt-BR" sz="2000" dirty="0"/>
              <a:t>porcentagem de acertos aumente. Além disso, os</a:t>
            </a:r>
          </a:p>
          <a:p>
            <a:pPr algn="just"/>
            <a:r>
              <a:rPr lang="pt-BR" sz="2000" dirty="0"/>
              <a:t>erros na prova podem servir de guia sobre temas</a:t>
            </a:r>
          </a:p>
          <a:p>
            <a:pPr algn="just"/>
            <a:r>
              <a:rPr lang="pt-BR" sz="2000" dirty="0"/>
              <a:t>que devem estudar mais (o aluno pode pegar as</a:t>
            </a:r>
          </a:p>
          <a:p>
            <a:pPr algn="just"/>
            <a:r>
              <a:rPr lang="pt-BR" sz="2000" dirty="0"/>
              <a:t>questões do Básico e rever, com o gabarito</a:t>
            </a:r>
          </a:p>
          <a:p>
            <a:pPr algn="just"/>
            <a:r>
              <a:rPr lang="pt-BR" sz="2000" dirty="0"/>
              <a:t>comentado, alguns temas importantes para a sua</a:t>
            </a:r>
          </a:p>
          <a:p>
            <a:pPr algn="just"/>
            <a:r>
              <a:rPr lang="pt-BR" sz="2000" dirty="0"/>
              <a:t>formação, mesmo porque as questões do Básico</a:t>
            </a:r>
          </a:p>
          <a:p>
            <a:pPr algn="just"/>
            <a:r>
              <a:rPr lang="pt-BR" sz="2000" dirty="0"/>
              <a:t>são fundamentadas em casos clínicos).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D5EA33DC-D02C-4BBF-8C78-D6ED1528DB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653162"/>
            <a:ext cx="5862671" cy="3551675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C787F92A-6924-324D-8710-2D773B70F3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3418" y="5204837"/>
            <a:ext cx="6568582" cy="157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686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FBC1A20C-9577-49A5-A2E9-1C3E84586C67}"/>
              </a:ext>
            </a:extLst>
          </p:cNvPr>
          <p:cNvSpPr txBox="1">
            <a:spLocks/>
          </p:cNvSpPr>
          <p:nvPr/>
        </p:nvSpPr>
        <p:spPr>
          <a:xfrm>
            <a:off x="838200" y="-47608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>
                <a:solidFill>
                  <a:srgbClr val="335A58"/>
                </a:solidFill>
                <a:latin typeface="Calibri "/>
              </a:rPr>
              <a:t>Qual a vantagem de participar do TP?</a:t>
            </a:r>
            <a:endParaRPr lang="pt-BR" sz="4000" dirty="0">
              <a:latin typeface="Calibri "/>
            </a:endParaRPr>
          </a:p>
        </p:txBody>
      </p:sp>
      <p:sp>
        <p:nvSpPr>
          <p:cNvPr id="10" name="Espaço Reservado para Conteúdo 2">
            <a:extLst>
              <a:ext uri="{FF2B5EF4-FFF2-40B4-BE49-F238E27FC236}">
                <a16:creationId xmlns:a16="http://schemas.microsoft.com/office/drawing/2014/main" id="{BD16D4AD-72AC-4EDF-ADEB-11E13A18EF5F}"/>
              </a:ext>
            </a:extLst>
          </p:cNvPr>
          <p:cNvSpPr txBox="1">
            <a:spLocks/>
          </p:cNvSpPr>
          <p:nvPr/>
        </p:nvSpPr>
        <p:spPr>
          <a:xfrm>
            <a:off x="838200" y="75102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b="1" dirty="0"/>
              <a:t>A principal vantagem é </a:t>
            </a:r>
            <a:r>
              <a:rPr lang="pt-BR" b="1" i="1" dirty="0"/>
              <a:t>feedback</a:t>
            </a:r>
            <a:r>
              <a:rPr lang="pt-BR" b="1" dirty="0"/>
              <a:t>... </a:t>
            </a: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t-BR" sz="2200" dirty="0"/>
              <a:t>Para os alunos, é uma informação sobre como está o progresso do seu aprendizado ao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200" dirty="0"/>
              <a:t>longo dos anos.</a:t>
            </a: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200" dirty="0"/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t-BR" sz="2200" dirty="0"/>
              <a:t>Para os professores e para a faculdade, é uma ferramenta de diagnóstico sobre o ensino. Por exemplo, se os alunos forem mal em uma determinada área, é preciso refletir sobre por quê isso está acontecendo e desencadear melhorias nas disciplinas, no currículo, nos estágios, na formação.</a:t>
            </a: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200" dirty="0"/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t-BR" sz="2200" dirty="0"/>
              <a:t>Além disso, algumas faculdades conferem pontuação nos processos seletivos para Residência Médica para os alunos que participam do TP.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23A12E07-9396-8449-852D-46883FD62F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4112" y="5280073"/>
            <a:ext cx="6568582" cy="157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375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C33739FE-E7EF-4BA6-9F6B-8B275EE0316D}"/>
              </a:ext>
            </a:extLst>
          </p:cNvPr>
          <p:cNvSpPr txBox="1">
            <a:spLocks/>
          </p:cNvSpPr>
          <p:nvPr/>
        </p:nvSpPr>
        <p:spPr>
          <a:xfrm>
            <a:off x="838200" y="-3818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>
                <a:solidFill>
                  <a:srgbClr val="335A58"/>
                </a:solidFill>
                <a:latin typeface="+mn-lt"/>
              </a:rPr>
              <a:t>Como será a prova online?</a:t>
            </a:r>
            <a:endParaRPr lang="pt-BR" sz="4000" dirty="0">
              <a:latin typeface="+mn-lt"/>
            </a:endParaRPr>
          </a:p>
        </p:txBody>
      </p:sp>
      <p:sp>
        <p:nvSpPr>
          <p:cNvPr id="10" name="Espaço Reservado para Conteúdo 2">
            <a:extLst>
              <a:ext uri="{FF2B5EF4-FFF2-40B4-BE49-F238E27FC236}">
                <a16:creationId xmlns:a16="http://schemas.microsoft.com/office/drawing/2014/main" id="{0BD8D42A-C510-4C8B-BE62-0B5DF12370FC}"/>
              </a:ext>
            </a:extLst>
          </p:cNvPr>
          <p:cNvSpPr txBox="1">
            <a:spLocks/>
          </p:cNvSpPr>
          <p:nvPr/>
        </p:nvSpPr>
        <p:spPr>
          <a:xfrm>
            <a:off x="838200" y="94361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dirty="0"/>
              <a:t>Em virtude das normas sanitárias que preconizam o distanciamento social, não será viável fazer a prova em ambiente presencial e impressa.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dirty="0"/>
              <a:t>Para que você possa participar a sua Escola deverá encaminhar previamente os seus dados à ABEM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dirty="0"/>
              <a:t>Após sua inscrição prévia você deverá validar seu acesso ao ambiente de prova através</a:t>
            </a:r>
          </a:p>
          <a:p>
            <a:r>
              <a:rPr lang="pt-BR" dirty="0">
                <a:solidFill>
                  <a:srgbClr val="000000"/>
                </a:solidFill>
              </a:rPr>
              <a:t> do link: </a:t>
            </a:r>
            <a:r>
              <a:rPr lang="pt-BR" dirty="0">
                <a:hlinkClick r:id="rId2"/>
              </a:rPr>
              <a:t>https://website.abem-educmed.org.br</a:t>
            </a:r>
            <a:endParaRPr lang="pt-BR" dirty="0"/>
          </a:p>
          <a:p>
            <a:r>
              <a:rPr lang="pt-BR" dirty="0"/>
              <a:t>Clicar no banner TP 2021</a:t>
            </a:r>
          </a:p>
          <a:p>
            <a:r>
              <a:rPr lang="pt-BR" dirty="0"/>
              <a:t>Clicar em </a:t>
            </a:r>
            <a:r>
              <a:rPr lang="pt-BR" i="1" dirty="0"/>
              <a:t>“clique aqui para acessar o portal do Teste de progresso”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sz="1800" dirty="0">
              <a:solidFill>
                <a:srgbClr val="0000FF"/>
              </a:solidFill>
            </a:endParaRPr>
          </a:p>
          <a:p>
            <a:r>
              <a:rPr lang="pt-BR" sz="3200" dirty="0">
                <a:solidFill>
                  <a:srgbClr val="C10000"/>
                </a:solidFill>
              </a:rPr>
              <a:t> </a:t>
            </a:r>
            <a:r>
              <a:rPr lang="pt-BR" sz="3200" b="1" dirty="0">
                <a:solidFill>
                  <a:srgbClr val="C10000"/>
                </a:solidFill>
              </a:rPr>
              <a:t>O prazo para a validação é </a:t>
            </a:r>
            <a:r>
              <a:rPr lang="pt-BR" sz="3200" b="1">
                <a:solidFill>
                  <a:srgbClr val="C10000"/>
                </a:solidFill>
              </a:rPr>
              <a:t>dia 30/09/2021</a:t>
            </a:r>
            <a:endParaRPr lang="pt-BR" sz="3200" dirty="0"/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B1830799-8B55-3D45-A653-B7848CECCA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4112" y="5280073"/>
            <a:ext cx="6568582" cy="157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593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C33739FE-E7EF-4BA6-9F6B-8B275EE0316D}"/>
              </a:ext>
            </a:extLst>
          </p:cNvPr>
          <p:cNvSpPr txBox="1">
            <a:spLocks/>
          </p:cNvSpPr>
          <p:nvPr/>
        </p:nvSpPr>
        <p:spPr>
          <a:xfrm>
            <a:off x="838200" y="-3818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>
                <a:solidFill>
                  <a:srgbClr val="335A58"/>
                </a:solidFill>
                <a:latin typeface="+mn-lt"/>
              </a:rPr>
              <a:t>Como será a prova online?</a:t>
            </a:r>
            <a:endParaRPr lang="pt-BR" sz="4000" dirty="0">
              <a:latin typeface="+mn-lt"/>
            </a:endParaRPr>
          </a:p>
        </p:txBody>
      </p:sp>
      <p:sp>
        <p:nvSpPr>
          <p:cNvPr id="11" name="Espaço Reservado para Conteúdo 2">
            <a:extLst>
              <a:ext uri="{FF2B5EF4-FFF2-40B4-BE49-F238E27FC236}">
                <a16:creationId xmlns:a16="http://schemas.microsoft.com/office/drawing/2014/main" id="{5C4987F6-5B80-4D78-95D0-4DC604A82992}"/>
              </a:ext>
            </a:extLst>
          </p:cNvPr>
          <p:cNvSpPr txBox="1">
            <a:spLocks/>
          </p:cNvSpPr>
          <p:nvPr/>
        </p:nvSpPr>
        <p:spPr>
          <a:xfrm>
            <a:off x="838200" y="92409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pt-BR" dirty="0"/>
              <a:t>A prova será feita no ambiente virtual </a:t>
            </a:r>
            <a:r>
              <a:rPr lang="pt-BR" i="1" dirty="0"/>
              <a:t>Moodle </a:t>
            </a:r>
            <a:r>
              <a:rPr lang="pt-BR" dirty="0"/>
              <a:t>a partir de login pessoal</a:t>
            </a:r>
            <a:endParaRPr lang="pt-BR" i="1" dirty="0"/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pt-BR" i="1" dirty="0"/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pt-BR" dirty="0"/>
              <a:t>É necessário instalar o navegador </a:t>
            </a:r>
            <a:r>
              <a:rPr lang="pt-BR" b="1" i="1" dirty="0"/>
              <a:t>Safe </a:t>
            </a:r>
            <a:r>
              <a:rPr lang="pt-BR" b="1" i="1" dirty="0" err="1"/>
              <a:t>Exam</a:t>
            </a:r>
            <a:r>
              <a:rPr lang="pt-BR" b="1" i="1" dirty="0"/>
              <a:t> Browser (SEB). </a:t>
            </a:r>
          </a:p>
          <a:p>
            <a:r>
              <a:rPr lang="pt-BR" dirty="0">
                <a:hlinkClick r:id="rId2"/>
              </a:rPr>
              <a:t>https://safeexambrowser.org/download_en.html</a:t>
            </a:r>
            <a:endParaRPr lang="pt-BR" dirty="0"/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pt-BR" b="1" i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dirty="0"/>
              <a:t>Ele pode ser instalado em celular com o sistema IOS e computadores com sistema Windows ou </a:t>
            </a:r>
            <a:r>
              <a:rPr lang="pt-BR" dirty="0" err="1"/>
              <a:t>MacOs</a:t>
            </a:r>
            <a:r>
              <a:rPr lang="pt-BR" dirty="0"/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pt-BR" dirty="0"/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pt-BR" dirty="0"/>
              <a:t> </a:t>
            </a:r>
            <a:r>
              <a:rPr lang="pt-BR" sz="2800" b="1" dirty="0"/>
              <a:t>O acesso ao ambiente de prova deve ser feito a partir do SEB</a:t>
            </a:r>
            <a:endParaRPr lang="pt-BR" b="1" dirty="0"/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7F5CC544-1280-9041-8328-0DAC1A1E1B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4112" y="5280073"/>
            <a:ext cx="6568582" cy="157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507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C33739FE-E7EF-4BA6-9F6B-8B275EE0316D}"/>
              </a:ext>
            </a:extLst>
          </p:cNvPr>
          <p:cNvSpPr txBox="1">
            <a:spLocks/>
          </p:cNvSpPr>
          <p:nvPr/>
        </p:nvSpPr>
        <p:spPr>
          <a:xfrm>
            <a:off x="838200" y="-3818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>
                <a:solidFill>
                  <a:srgbClr val="335A58"/>
                </a:solidFill>
                <a:latin typeface="+mn-lt"/>
              </a:rPr>
              <a:t>Como será a prova online?</a:t>
            </a:r>
            <a:endParaRPr lang="pt-BR" sz="4000" dirty="0">
              <a:latin typeface="+mn-lt"/>
            </a:endParaRPr>
          </a:p>
        </p:txBody>
      </p:sp>
      <p:sp>
        <p:nvSpPr>
          <p:cNvPr id="10" name="Espaço Reservado para Conteúdo 2">
            <a:extLst>
              <a:ext uri="{FF2B5EF4-FFF2-40B4-BE49-F238E27FC236}">
                <a16:creationId xmlns:a16="http://schemas.microsoft.com/office/drawing/2014/main" id="{7DE6BAFB-4838-4145-AA0C-AFF4513C072F}"/>
              </a:ext>
            </a:extLst>
          </p:cNvPr>
          <p:cNvSpPr txBox="1">
            <a:spLocks/>
          </p:cNvSpPr>
          <p:nvPr/>
        </p:nvSpPr>
        <p:spPr>
          <a:xfrm>
            <a:off x="838200" y="96273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pt-BR" sz="3200" dirty="0"/>
              <a:t>Dia: </a:t>
            </a:r>
            <a:r>
              <a:rPr lang="pt-BR" sz="3200" b="1" dirty="0"/>
              <a:t>quarta-feira, 06/10/2021</a:t>
            </a:r>
          </a:p>
          <a:p>
            <a:pPr marL="457200" indent="-457200" algn="l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pt-BR" sz="3200" dirty="0"/>
              <a:t>Início: pontualmente às </a:t>
            </a:r>
            <a:r>
              <a:rPr lang="pt-BR" sz="3200" b="1" dirty="0"/>
              <a:t>13h30min</a:t>
            </a:r>
          </a:p>
          <a:p>
            <a:pPr marL="457200" indent="-457200" algn="l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pt-BR" sz="3200" dirty="0"/>
              <a:t>Duração: </a:t>
            </a:r>
            <a:r>
              <a:rPr lang="pt-BR" sz="3200" b="1" dirty="0"/>
              <a:t>4 horas e quinze minutos</a:t>
            </a:r>
            <a:r>
              <a:rPr lang="pt-BR" sz="3200" dirty="0"/>
              <a:t>. Estes 15 minutos correspondem a parada para um café/água/banheiro/</a:t>
            </a:r>
            <a:r>
              <a:rPr lang="pt-BR" sz="3200" dirty="0" err="1"/>
              <a:t>etc</a:t>
            </a:r>
            <a:endParaRPr lang="pt-BR" sz="3200" dirty="0"/>
          </a:p>
          <a:p>
            <a:pPr marL="457200" indent="-457200" algn="l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pt-BR" sz="3200" dirty="0"/>
              <a:t>Processo: o aluno deve </a:t>
            </a:r>
            <a:r>
              <a:rPr lang="pt-BR" sz="3200" b="1" dirty="0"/>
              <a:t>resolver duas questões</a:t>
            </a:r>
            <a:r>
              <a:rPr lang="pt-BR" sz="3200" dirty="0"/>
              <a:t>, clicar em “</a:t>
            </a:r>
            <a:r>
              <a:rPr lang="pt-BR" sz="3200" b="1" dirty="0"/>
              <a:t>PRÓXIMO”</a:t>
            </a:r>
            <a:r>
              <a:rPr lang="pt-BR" sz="3200" dirty="0"/>
              <a:t> para ir as questões subsequentes.</a:t>
            </a:r>
            <a:r>
              <a:rPr lang="pt-BR" sz="3200" b="1" dirty="0"/>
              <a:t> </a:t>
            </a:r>
          </a:p>
          <a:p>
            <a:pPr marL="457200" indent="-457200" algn="l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pt-BR" sz="3200" b="1" dirty="0"/>
              <a:t>Término: </a:t>
            </a:r>
            <a:r>
              <a:rPr lang="pt-BR" sz="3200" dirty="0"/>
              <a:t>pontualmente</a:t>
            </a:r>
            <a:r>
              <a:rPr lang="pt-BR" sz="3200" b="1" dirty="0"/>
              <a:t> às 17h45min</a:t>
            </a:r>
          </a:p>
          <a:p>
            <a:pPr>
              <a:lnSpc>
                <a:spcPct val="120000"/>
              </a:lnSpc>
            </a:pPr>
            <a:r>
              <a:rPr lang="pt-BR" sz="3200" b="1" dirty="0"/>
              <a:t>NÃO</a:t>
            </a:r>
            <a:r>
              <a:rPr lang="pt-BR" sz="3200" dirty="0"/>
              <a:t> </a:t>
            </a:r>
            <a:r>
              <a:rPr lang="pt-BR" sz="3200" b="1" dirty="0"/>
              <a:t>SERÁ POSSÍVEL VOLTAR EM QUESTÕES JÁ RESPONDIDAS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8F739807-2947-D24F-9BBE-80AE95A2E3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2650" y="5280073"/>
            <a:ext cx="6568582" cy="157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82343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4096</TotalTime>
  <Words>850</Words>
  <Application>Microsoft Office PowerPoint</Application>
  <PresentationFormat>Widescreen</PresentationFormat>
  <Paragraphs>64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8" baseType="lpstr">
      <vt:lpstr>Arial</vt:lpstr>
      <vt:lpstr>Arial-BoldMT</vt:lpstr>
      <vt:lpstr>Calibri</vt:lpstr>
      <vt:lpstr>Calibri </vt:lpstr>
      <vt:lpstr>Calibri Light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Angelica B</dc:creator>
  <cp:lastModifiedBy>ledmi</cp:lastModifiedBy>
  <cp:revision>32</cp:revision>
  <dcterms:created xsi:type="dcterms:W3CDTF">2020-10-29T19:24:39Z</dcterms:created>
  <dcterms:modified xsi:type="dcterms:W3CDTF">2021-09-20T22:53:11Z</dcterms:modified>
</cp:coreProperties>
</file>